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57" r:id="rId8"/>
    <p:sldId id="263" r:id="rId9"/>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79" autoAdjust="0"/>
    <p:restoredTop sz="94660"/>
  </p:normalViewPr>
  <p:slideViewPr>
    <p:cSldViewPr snapToGrid="0">
      <p:cViewPr varScale="1">
        <p:scale>
          <a:sx n="68" d="100"/>
          <a:sy n="68"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2056E050-9EE6-4682-A109-16C3A3682FF5}" type="datetimeFigureOut">
              <a:rPr lang="es-CO" smtClean="0"/>
              <a:t>28/03/2014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11B18861-16D4-4364-B28D-A117EBE3E1E6}" type="slidenum">
              <a:rPr lang="es-CO" smtClean="0"/>
              <a:t>‹Nº›</a:t>
            </a:fld>
            <a:endParaRPr lang="es-CO"/>
          </a:p>
        </p:txBody>
      </p:sp>
    </p:spTree>
    <p:extLst>
      <p:ext uri="{BB962C8B-B14F-4D97-AF65-F5344CB8AC3E}">
        <p14:creationId xmlns:p14="http://schemas.microsoft.com/office/powerpoint/2010/main" val="1133208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2056E050-9EE6-4682-A109-16C3A3682FF5}" type="datetimeFigureOut">
              <a:rPr lang="es-CO" smtClean="0"/>
              <a:t>28/03/2014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11B18861-16D4-4364-B28D-A117EBE3E1E6}" type="slidenum">
              <a:rPr lang="es-CO" smtClean="0"/>
              <a:t>‹Nº›</a:t>
            </a:fld>
            <a:endParaRPr lang="es-CO"/>
          </a:p>
        </p:txBody>
      </p:sp>
    </p:spTree>
    <p:extLst>
      <p:ext uri="{BB962C8B-B14F-4D97-AF65-F5344CB8AC3E}">
        <p14:creationId xmlns:p14="http://schemas.microsoft.com/office/powerpoint/2010/main" val="4173371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2056E050-9EE6-4682-A109-16C3A3682FF5}" type="datetimeFigureOut">
              <a:rPr lang="es-CO" smtClean="0"/>
              <a:t>28/03/2014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11B18861-16D4-4364-B28D-A117EBE3E1E6}" type="slidenum">
              <a:rPr lang="es-CO" smtClean="0"/>
              <a:t>‹Nº›</a:t>
            </a:fld>
            <a:endParaRPr lang="es-CO"/>
          </a:p>
        </p:txBody>
      </p:sp>
    </p:spTree>
    <p:extLst>
      <p:ext uri="{BB962C8B-B14F-4D97-AF65-F5344CB8AC3E}">
        <p14:creationId xmlns:p14="http://schemas.microsoft.com/office/powerpoint/2010/main" val="3533350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2056E050-9EE6-4682-A109-16C3A3682FF5}" type="datetimeFigureOut">
              <a:rPr lang="es-CO" smtClean="0"/>
              <a:t>28/03/2014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11B18861-16D4-4364-B28D-A117EBE3E1E6}" type="slidenum">
              <a:rPr lang="es-CO" smtClean="0"/>
              <a:t>‹Nº›</a:t>
            </a:fld>
            <a:endParaRPr lang="es-CO"/>
          </a:p>
        </p:txBody>
      </p:sp>
    </p:spTree>
    <p:extLst>
      <p:ext uri="{BB962C8B-B14F-4D97-AF65-F5344CB8AC3E}">
        <p14:creationId xmlns:p14="http://schemas.microsoft.com/office/powerpoint/2010/main" val="3097114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2056E050-9EE6-4682-A109-16C3A3682FF5}" type="datetimeFigureOut">
              <a:rPr lang="es-CO" smtClean="0"/>
              <a:t>28/03/2014</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11B18861-16D4-4364-B28D-A117EBE3E1E6}" type="slidenum">
              <a:rPr lang="es-CO" smtClean="0"/>
              <a:t>‹Nº›</a:t>
            </a:fld>
            <a:endParaRPr lang="es-CO"/>
          </a:p>
        </p:txBody>
      </p:sp>
    </p:spTree>
    <p:extLst>
      <p:ext uri="{BB962C8B-B14F-4D97-AF65-F5344CB8AC3E}">
        <p14:creationId xmlns:p14="http://schemas.microsoft.com/office/powerpoint/2010/main" val="1596214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2056E050-9EE6-4682-A109-16C3A3682FF5}" type="datetimeFigureOut">
              <a:rPr lang="es-CO" smtClean="0"/>
              <a:t>28/03/2014</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11B18861-16D4-4364-B28D-A117EBE3E1E6}" type="slidenum">
              <a:rPr lang="es-CO" smtClean="0"/>
              <a:t>‹Nº›</a:t>
            </a:fld>
            <a:endParaRPr lang="es-CO"/>
          </a:p>
        </p:txBody>
      </p:sp>
    </p:spTree>
    <p:extLst>
      <p:ext uri="{BB962C8B-B14F-4D97-AF65-F5344CB8AC3E}">
        <p14:creationId xmlns:p14="http://schemas.microsoft.com/office/powerpoint/2010/main" val="3816699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2056E050-9EE6-4682-A109-16C3A3682FF5}" type="datetimeFigureOut">
              <a:rPr lang="es-CO" smtClean="0"/>
              <a:t>28/03/2014</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11B18861-16D4-4364-B28D-A117EBE3E1E6}" type="slidenum">
              <a:rPr lang="es-CO" smtClean="0"/>
              <a:t>‹Nº›</a:t>
            </a:fld>
            <a:endParaRPr lang="es-CO"/>
          </a:p>
        </p:txBody>
      </p:sp>
    </p:spTree>
    <p:extLst>
      <p:ext uri="{BB962C8B-B14F-4D97-AF65-F5344CB8AC3E}">
        <p14:creationId xmlns:p14="http://schemas.microsoft.com/office/powerpoint/2010/main" val="2655617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2056E050-9EE6-4682-A109-16C3A3682FF5}" type="datetimeFigureOut">
              <a:rPr lang="es-CO" smtClean="0"/>
              <a:t>28/03/2014</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11B18861-16D4-4364-B28D-A117EBE3E1E6}" type="slidenum">
              <a:rPr lang="es-CO" smtClean="0"/>
              <a:t>‹Nº›</a:t>
            </a:fld>
            <a:endParaRPr lang="es-CO"/>
          </a:p>
        </p:txBody>
      </p:sp>
    </p:spTree>
    <p:extLst>
      <p:ext uri="{BB962C8B-B14F-4D97-AF65-F5344CB8AC3E}">
        <p14:creationId xmlns:p14="http://schemas.microsoft.com/office/powerpoint/2010/main" val="2566291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056E050-9EE6-4682-A109-16C3A3682FF5}" type="datetimeFigureOut">
              <a:rPr lang="es-CO" smtClean="0"/>
              <a:t>28/03/2014</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11B18861-16D4-4364-B28D-A117EBE3E1E6}" type="slidenum">
              <a:rPr lang="es-CO" smtClean="0"/>
              <a:t>‹Nº›</a:t>
            </a:fld>
            <a:endParaRPr lang="es-CO"/>
          </a:p>
        </p:txBody>
      </p:sp>
    </p:spTree>
    <p:extLst>
      <p:ext uri="{BB962C8B-B14F-4D97-AF65-F5344CB8AC3E}">
        <p14:creationId xmlns:p14="http://schemas.microsoft.com/office/powerpoint/2010/main" val="2058121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056E050-9EE6-4682-A109-16C3A3682FF5}" type="datetimeFigureOut">
              <a:rPr lang="es-CO" smtClean="0"/>
              <a:t>28/03/2014</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11B18861-16D4-4364-B28D-A117EBE3E1E6}" type="slidenum">
              <a:rPr lang="es-CO" smtClean="0"/>
              <a:t>‹Nº›</a:t>
            </a:fld>
            <a:endParaRPr lang="es-CO"/>
          </a:p>
        </p:txBody>
      </p:sp>
    </p:spTree>
    <p:extLst>
      <p:ext uri="{BB962C8B-B14F-4D97-AF65-F5344CB8AC3E}">
        <p14:creationId xmlns:p14="http://schemas.microsoft.com/office/powerpoint/2010/main" val="1244393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056E050-9EE6-4682-A109-16C3A3682FF5}" type="datetimeFigureOut">
              <a:rPr lang="es-CO" smtClean="0"/>
              <a:t>28/03/2014</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11B18861-16D4-4364-B28D-A117EBE3E1E6}" type="slidenum">
              <a:rPr lang="es-CO" smtClean="0"/>
              <a:t>‹Nº›</a:t>
            </a:fld>
            <a:endParaRPr lang="es-CO"/>
          </a:p>
        </p:txBody>
      </p:sp>
    </p:spTree>
    <p:extLst>
      <p:ext uri="{BB962C8B-B14F-4D97-AF65-F5344CB8AC3E}">
        <p14:creationId xmlns:p14="http://schemas.microsoft.com/office/powerpoint/2010/main" val="2624706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56E050-9EE6-4682-A109-16C3A3682FF5}" type="datetimeFigureOut">
              <a:rPr lang="es-CO" smtClean="0"/>
              <a:t>28/03/2014</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B18861-16D4-4364-B28D-A117EBE3E1E6}" type="slidenum">
              <a:rPr lang="es-CO" smtClean="0"/>
              <a:t>‹Nº›</a:t>
            </a:fld>
            <a:endParaRPr lang="es-CO"/>
          </a:p>
        </p:txBody>
      </p:sp>
    </p:spTree>
    <p:extLst>
      <p:ext uri="{BB962C8B-B14F-4D97-AF65-F5344CB8AC3E}">
        <p14:creationId xmlns:p14="http://schemas.microsoft.com/office/powerpoint/2010/main" val="3491173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es.wikipedia.org/wiki/Servidor" TargetMode="External"/><Relationship Id="rId13" Type="http://schemas.openxmlformats.org/officeDocument/2006/relationships/hyperlink" Target="http://es.wikipedia.org/wiki/Intel" TargetMode="External"/><Relationship Id="rId18" Type="http://schemas.openxmlformats.org/officeDocument/2006/relationships/hyperlink" Target="http://es.wikipedia.org/wiki/Teclado_(inform%C3%A1tica)" TargetMode="External"/><Relationship Id="rId3" Type="http://schemas.openxmlformats.org/officeDocument/2006/relationships/hyperlink" Target="http://es.wikipedia.org/wiki/Microsoft_Windows" TargetMode="External"/><Relationship Id="rId7" Type="http://schemas.openxmlformats.org/officeDocument/2006/relationships/hyperlink" Target="http://es.wikipedia.org/wiki/Tableta_(computadora)" TargetMode="External"/><Relationship Id="rId12" Type="http://schemas.openxmlformats.org/officeDocument/2006/relationships/hyperlink" Target="http://es.wikipedia.org/wiki/X86" TargetMode="External"/><Relationship Id="rId17" Type="http://schemas.openxmlformats.org/officeDocument/2006/relationships/hyperlink" Target="http://es.wikipedia.org/wiki/Rat%C3%B3n_(inform%C3%A1tica)" TargetMode="External"/><Relationship Id="rId2" Type="http://schemas.openxmlformats.org/officeDocument/2006/relationships/image" Target="../media/image1.jpeg"/><Relationship Id="rId16" Type="http://schemas.openxmlformats.org/officeDocument/2006/relationships/hyperlink" Target="http://es.wikipedia.org/wiki/Pantalla_t%C3%A1ctil" TargetMode="External"/><Relationship Id="rId1" Type="http://schemas.openxmlformats.org/officeDocument/2006/relationships/slideLayout" Target="../slideLayouts/slideLayout1.xml"/><Relationship Id="rId6" Type="http://schemas.openxmlformats.org/officeDocument/2006/relationships/hyperlink" Target="http://es.wikipedia.org/wiki/Netbook" TargetMode="External"/><Relationship Id="rId11" Type="http://schemas.openxmlformats.org/officeDocument/2006/relationships/hyperlink" Target="http://es.wikipedia.org/wiki/Arquitectura_ARM" TargetMode="External"/><Relationship Id="rId5" Type="http://schemas.openxmlformats.org/officeDocument/2006/relationships/hyperlink" Target="http://es.wikipedia.org/wiki/Computadora_port%C3%A1til" TargetMode="External"/><Relationship Id="rId15" Type="http://schemas.openxmlformats.org/officeDocument/2006/relationships/hyperlink" Target="http://es.wikipedia.org/wiki/Interfaz_de_usuario" TargetMode="External"/><Relationship Id="rId10" Type="http://schemas.openxmlformats.org/officeDocument/2006/relationships/hyperlink" Target="http://es.wikipedia.org/wiki/Microprocesador" TargetMode="External"/><Relationship Id="rId19" Type="http://schemas.openxmlformats.org/officeDocument/2006/relationships/hyperlink" Target="http://es.wikipedia.org/wiki/Windows_Aero" TargetMode="External"/><Relationship Id="rId4" Type="http://schemas.openxmlformats.org/officeDocument/2006/relationships/hyperlink" Target="http://es.wikipedia.org/wiki/Microsoft" TargetMode="External"/><Relationship Id="rId9" Type="http://schemas.openxmlformats.org/officeDocument/2006/relationships/hyperlink" Target="http://es.wikipedia.org/wiki/Centro_multimedia" TargetMode="External"/><Relationship Id="rId14" Type="http://schemas.openxmlformats.org/officeDocument/2006/relationships/hyperlink" Target="http://es.wikipedia.org/wiki/AMD" TargetMode="Externa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slide" Target="slide6.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es.wikipedia.org/wiki/Comando_(inform%C3%A1tica)" TargetMode="External"/><Relationship Id="rId3" Type="http://schemas.openxmlformats.org/officeDocument/2006/relationships/image" Target="../media/image6.jpeg"/><Relationship Id="rId7" Type="http://schemas.openxmlformats.org/officeDocument/2006/relationships/hyperlink" Target="http://es.wikipedia.org/wiki/Programa_(inform%C3%A1tica)" TargetMode="External"/><Relationship Id="rId12"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hyperlink" Target="http://es.wikipedia.org/wiki/Inform%C3%A1tica" TargetMode="External"/><Relationship Id="rId11" Type="http://schemas.openxmlformats.org/officeDocument/2006/relationships/hyperlink" Target="http://es.wikipedia.org/wiki/S%C3%ADmbolo" TargetMode="External"/><Relationship Id="rId5" Type="http://schemas.openxmlformats.org/officeDocument/2006/relationships/hyperlink" Target="http://es.wikipedia.org/wiki/Icono#cite_note-2" TargetMode="External"/><Relationship Id="rId10" Type="http://schemas.openxmlformats.org/officeDocument/2006/relationships/hyperlink" Target="http://es.wikipedia.org/wiki/Archivo_(inform%C3%A1tica)" TargetMode="External"/><Relationship Id="rId4" Type="http://schemas.openxmlformats.org/officeDocument/2006/relationships/hyperlink" Target="http://es.wikipedia.org/wiki/Semi%C3%B3tica" TargetMode="External"/><Relationship Id="rId9" Type="http://schemas.openxmlformats.org/officeDocument/2006/relationships/hyperlink" Target="http://es.wikipedia.org/wiki/Documento_(inform%C3%A1tica)" TargetMode="External"/></Relationships>
</file>

<file path=ppt/slides/_rels/slide6.xml.rels><?xml version="1.0" encoding="UTF-8" standalone="yes"?>
<Relationships xmlns="http://schemas.openxmlformats.org/package/2006/relationships"><Relationship Id="rId8" Type="http://schemas.openxmlformats.org/officeDocument/2006/relationships/slide" Target="slide2.xml"/><Relationship Id="rId3" Type="http://schemas.openxmlformats.org/officeDocument/2006/relationships/hyperlink" Target="http://es.wikipedia.org/wiki/Interfaz_de_usuario" TargetMode="External"/><Relationship Id="rId7" Type="http://schemas.openxmlformats.org/officeDocument/2006/relationships/hyperlink" Target="http://es.wikipedia.org/wiki/Entorno_de_escritorio" TargetMode="External"/><Relationship Id="rId2" Type="http://schemas.openxmlformats.org/officeDocument/2006/relationships/image" Target="../media/image7.gif"/><Relationship Id="rId1" Type="http://schemas.openxmlformats.org/officeDocument/2006/relationships/slideLayout" Target="../slideLayouts/slideLayout2.xml"/><Relationship Id="rId6" Type="http://schemas.openxmlformats.org/officeDocument/2006/relationships/hyperlink" Target="http://es.wikipedia.org/wiki/Interfaz_gr%C3%A1fica_de_usuario" TargetMode="External"/><Relationship Id="rId5" Type="http://schemas.openxmlformats.org/officeDocument/2006/relationships/hyperlink" Target="http://es.wikipedia.org/wiki/Xerox_PARC" TargetMode="External"/><Relationship Id="rId4" Type="http://schemas.openxmlformats.org/officeDocument/2006/relationships/hyperlink" Target="http://es.wikipedia.org/wiki/Puntero"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indows.microsoft.com/es-ar/windows/taskbar-overview#1TC=windows-7" TargetMode="External"/><Relationship Id="rId2" Type="http://schemas.openxmlformats.org/officeDocument/2006/relationships/hyperlink" Target="http://es.wikipedia.org/wiki/Windows_8" TargetMode="External"/><Relationship Id="rId1" Type="http://schemas.openxmlformats.org/officeDocument/2006/relationships/slideLayout" Target="../slideLayouts/slideLayout2.xml"/><Relationship Id="rId6" Type="http://schemas.openxmlformats.org/officeDocument/2006/relationships/hyperlink" Target="http://es.wikipedia.org/wiki/Icono" TargetMode="External"/><Relationship Id="rId5" Type="http://schemas.openxmlformats.org/officeDocument/2006/relationships/hyperlink" Target="http://www.ehowenespanol.com/definicion-barra-tareas-hechos_77257/" TargetMode="External"/><Relationship Id="rId4" Type="http://schemas.openxmlformats.org/officeDocument/2006/relationships/hyperlink" Target="http://windows.microsoft.com/es-co/windows/desktop-overview#1TC=windows-7"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186440" y="237014"/>
            <a:ext cx="3810017" cy="923330"/>
          </a:xfrm>
          <a:prstGeom prst="rect">
            <a:avLst/>
          </a:prstGeom>
          <a:noFill/>
        </p:spPr>
        <p:txBody>
          <a:bodyPr wrap="none" lIns="91440" tIns="45720" rIns="91440" bIns="45720">
            <a:spAutoFit/>
          </a:bodyPr>
          <a:lstStyle/>
          <a:p>
            <a:pPr algn="ctr"/>
            <a:r>
              <a:rPr lang="es-ES" sz="5400" dirty="0" smtClean="0">
                <a:ln w="0"/>
                <a:effectLst>
                  <a:outerShdw blurRad="38100" dist="19050" dir="2700000" algn="tl" rotWithShape="0">
                    <a:schemeClr val="dk1">
                      <a:alpha val="40000"/>
                    </a:schemeClr>
                  </a:outerShdw>
                </a:effectLst>
              </a:rPr>
              <a:t>WINDOWS 8</a:t>
            </a:r>
            <a:endParaRPr lang="es-ES" sz="5400" dirty="0">
              <a:ln w="0"/>
              <a:effectLst>
                <a:outerShdw blurRad="38100" dist="19050" dir="2700000" algn="tl" rotWithShape="0">
                  <a:schemeClr val="dk1">
                    <a:alpha val="40000"/>
                  </a:schemeClr>
                </a:outerShdw>
              </a:effectLst>
            </a:endParaRPr>
          </a:p>
        </p:txBody>
      </p:sp>
      <p:pic>
        <p:nvPicPr>
          <p:cNvPr id="1026" name="Picture 2" descr="http://www.pcworld.com.mx/UserFiles/windows8.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8771" y="2060620"/>
            <a:ext cx="3735246" cy="3013656"/>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p:cNvSpPr txBox="1"/>
          <p:nvPr/>
        </p:nvSpPr>
        <p:spPr>
          <a:xfrm>
            <a:off x="682581" y="2060620"/>
            <a:ext cx="5795120" cy="3693319"/>
          </a:xfrm>
          <a:prstGeom prst="rect">
            <a:avLst/>
          </a:prstGeom>
          <a:noFill/>
        </p:spPr>
        <p:txBody>
          <a:bodyPr wrap="square" rtlCol="0">
            <a:spAutoFit/>
          </a:bodyPr>
          <a:lstStyle/>
          <a:p>
            <a:r>
              <a:rPr lang="es-CO" b="1" dirty="0"/>
              <a:t>Windows 8</a:t>
            </a:r>
            <a:r>
              <a:rPr lang="es-CO" dirty="0"/>
              <a:t> es la versión actual del sistema operativo de </a:t>
            </a:r>
            <a:r>
              <a:rPr lang="es-CO" dirty="0">
                <a:hlinkClick r:id="rId3" tooltip="Microsoft Windows"/>
              </a:rPr>
              <a:t>Microsoft Windows</a:t>
            </a:r>
            <a:r>
              <a:rPr lang="es-CO" dirty="0"/>
              <a:t>, producido por </a:t>
            </a:r>
            <a:r>
              <a:rPr lang="es-CO" dirty="0">
                <a:hlinkClick r:id="rId4" tooltip="Microsoft"/>
              </a:rPr>
              <a:t>Microsoft</a:t>
            </a:r>
            <a:r>
              <a:rPr lang="es-CO" dirty="0"/>
              <a:t> para su uso en computadoras personales, incluidas computadoras de escritorio en casa y de negocios, </a:t>
            </a:r>
            <a:r>
              <a:rPr lang="es-CO" dirty="0">
                <a:hlinkClick r:id="rId5" tooltip="Computadora portátil"/>
              </a:rPr>
              <a:t>computadoras portátiles</a:t>
            </a:r>
            <a:r>
              <a:rPr lang="es-CO" dirty="0"/>
              <a:t>, </a:t>
            </a:r>
            <a:r>
              <a:rPr lang="es-CO" dirty="0" err="1">
                <a:hlinkClick r:id="rId6" tooltip="Netbook"/>
              </a:rPr>
              <a:t>netbooks</a:t>
            </a:r>
            <a:r>
              <a:rPr lang="es-CO" dirty="0"/>
              <a:t>, </a:t>
            </a:r>
            <a:r>
              <a:rPr lang="es-CO" dirty="0">
                <a:hlinkClick r:id="rId7" tooltip="Tableta (computadora)"/>
              </a:rPr>
              <a:t>tabletas</a:t>
            </a:r>
            <a:r>
              <a:rPr lang="es-CO" dirty="0"/>
              <a:t>, </a:t>
            </a:r>
            <a:r>
              <a:rPr lang="es-CO" dirty="0">
                <a:hlinkClick r:id="rId8" tooltip="Servidor"/>
              </a:rPr>
              <a:t>servidores</a:t>
            </a:r>
            <a:r>
              <a:rPr lang="es-CO" dirty="0"/>
              <a:t> y </a:t>
            </a:r>
            <a:r>
              <a:rPr lang="es-CO" dirty="0">
                <a:hlinkClick r:id="rId9" tooltip="Centro multimedia"/>
              </a:rPr>
              <a:t>centros multimedia</a:t>
            </a:r>
            <a:r>
              <a:rPr lang="es-CO" dirty="0"/>
              <a:t>. Añade soporte para </a:t>
            </a:r>
            <a:r>
              <a:rPr lang="es-CO" dirty="0">
                <a:hlinkClick r:id="rId10" tooltip="Microprocesador"/>
              </a:rPr>
              <a:t>microprocesadores</a:t>
            </a:r>
            <a:r>
              <a:rPr lang="es-CO" dirty="0"/>
              <a:t> </a:t>
            </a:r>
            <a:r>
              <a:rPr lang="es-CO" dirty="0">
                <a:hlinkClick r:id="rId11" tooltip="Arquitectura ARM"/>
              </a:rPr>
              <a:t>ARM</a:t>
            </a:r>
            <a:r>
              <a:rPr lang="es-CO" dirty="0"/>
              <a:t>, además de los microprocesadores tradicionales </a:t>
            </a:r>
            <a:r>
              <a:rPr lang="es-CO" dirty="0">
                <a:hlinkClick r:id="rId12" tooltip="X86"/>
              </a:rPr>
              <a:t>x86</a:t>
            </a:r>
            <a:r>
              <a:rPr lang="es-CO" dirty="0"/>
              <a:t> de </a:t>
            </a:r>
            <a:r>
              <a:rPr lang="es-CO" dirty="0">
                <a:hlinkClick r:id="rId13" tooltip="Intel"/>
              </a:rPr>
              <a:t>Intel</a:t>
            </a:r>
            <a:r>
              <a:rPr lang="es-CO" dirty="0"/>
              <a:t> y </a:t>
            </a:r>
            <a:r>
              <a:rPr lang="es-CO" dirty="0">
                <a:hlinkClick r:id="rId14" tooltip="AMD"/>
              </a:rPr>
              <a:t>AMD</a:t>
            </a:r>
            <a:r>
              <a:rPr lang="es-CO" dirty="0"/>
              <a:t>. Su </a:t>
            </a:r>
            <a:r>
              <a:rPr lang="es-CO" dirty="0">
                <a:hlinkClick r:id="rId15" tooltip="Interfaz de usuario"/>
              </a:rPr>
              <a:t>interfaz de usuario</a:t>
            </a:r>
            <a:r>
              <a:rPr lang="es-CO" dirty="0"/>
              <a:t> ha sido modificada para hacerla más adecuada para su uso con </a:t>
            </a:r>
            <a:r>
              <a:rPr lang="es-CO" dirty="0">
                <a:hlinkClick r:id="rId16" tooltip="Pantalla táctil"/>
              </a:rPr>
              <a:t>pantallas táctiles</a:t>
            </a:r>
            <a:r>
              <a:rPr lang="es-CO" dirty="0"/>
              <a:t>, además de los tradicionales </a:t>
            </a:r>
            <a:r>
              <a:rPr lang="es-CO" dirty="0">
                <a:hlinkClick r:id="rId17" tooltip="Ratón (informática)"/>
              </a:rPr>
              <a:t>ratón</a:t>
            </a:r>
            <a:r>
              <a:rPr lang="es-CO" dirty="0"/>
              <a:t> y </a:t>
            </a:r>
            <a:r>
              <a:rPr lang="es-CO" dirty="0">
                <a:hlinkClick r:id="rId18" tooltip="Teclado (informática)"/>
              </a:rPr>
              <a:t>teclado</a:t>
            </a:r>
            <a:r>
              <a:rPr lang="es-CO" dirty="0"/>
              <a:t>. Microsoft también anunció que </a:t>
            </a:r>
            <a:r>
              <a:rPr lang="es-CO" dirty="0">
                <a:hlinkClick r:id="rId19" tooltip="Windows Aero"/>
              </a:rPr>
              <a:t>Aero </a:t>
            </a:r>
            <a:r>
              <a:rPr lang="es-CO" dirty="0" err="1">
                <a:hlinkClick r:id="rId19" tooltip="Windows Aero"/>
              </a:rPr>
              <a:t>Glass</a:t>
            </a:r>
            <a:r>
              <a:rPr lang="es-CO" dirty="0"/>
              <a:t> no estará presente en la versión final de Windows 8.</a:t>
            </a:r>
          </a:p>
        </p:txBody>
      </p:sp>
    </p:spTree>
    <p:extLst>
      <p:ext uri="{BB962C8B-B14F-4D97-AF65-F5344CB8AC3E}">
        <p14:creationId xmlns:p14="http://schemas.microsoft.com/office/powerpoint/2010/main" val="17261102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2259696" y="571865"/>
            <a:ext cx="7595349" cy="923330"/>
          </a:xfrm>
          <a:prstGeom prst="rect">
            <a:avLst/>
          </a:prstGeom>
          <a:noFill/>
        </p:spPr>
        <p:txBody>
          <a:bodyPr wrap="non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PARTES FUNDAMENTALES</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7" name="CuadroTexto 6">
            <a:hlinkClick r:id="rId2" action="ppaction://hlinksldjump"/>
          </p:cNvPr>
          <p:cNvSpPr txBox="1"/>
          <p:nvPr/>
        </p:nvSpPr>
        <p:spPr>
          <a:xfrm>
            <a:off x="1274089" y="2088138"/>
            <a:ext cx="1710809" cy="369332"/>
          </a:xfrm>
          <a:prstGeom prst="rect">
            <a:avLst/>
          </a:prstGeom>
          <a:noFill/>
        </p:spPr>
        <p:txBody>
          <a:bodyPr wrap="square" rtlCol="0">
            <a:spAutoFit/>
          </a:bodyPr>
          <a:lstStyle/>
          <a:p>
            <a:r>
              <a:rPr lang="es-CO" dirty="0" smtClean="0">
                <a:hlinkClick r:id="rId2" action="ppaction://hlinksldjump"/>
              </a:rPr>
              <a:t>ESCRITORIO</a:t>
            </a:r>
            <a:endParaRPr lang="es-CO" dirty="0"/>
          </a:p>
        </p:txBody>
      </p:sp>
      <p:sp>
        <p:nvSpPr>
          <p:cNvPr id="8" name="CuadroTexto 7">
            <a:hlinkClick r:id="rId3" action="ppaction://hlinksldjump"/>
          </p:cNvPr>
          <p:cNvSpPr txBox="1"/>
          <p:nvPr/>
        </p:nvSpPr>
        <p:spPr>
          <a:xfrm>
            <a:off x="992474" y="2637782"/>
            <a:ext cx="2274038" cy="369332"/>
          </a:xfrm>
          <a:prstGeom prst="rect">
            <a:avLst/>
          </a:prstGeom>
          <a:noFill/>
        </p:spPr>
        <p:txBody>
          <a:bodyPr wrap="square" rtlCol="0">
            <a:spAutoFit/>
          </a:bodyPr>
          <a:lstStyle/>
          <a:p>
            <a:r>
              <a:rPr lang="es-CO" dirty="0" smtClean="0"/>
              <a:t>BARRA DE TAREAS</a:t>
            </a:r>
            <a:endParaRPr lang="es-CO" dirty="0"/>
          </a:p>
        </p:txBody>
      </p:sp>
      <p:sp>
        <p:nvSpPr>
          <p:cNvPr id="9" name="CuadroTexto 8">
            <a:hlinkClick r:id="rId4" action="ppaction://hlinksldjump"/>
          </p:cNvPr>
          <p:cNvSpPr txBox="1"/>
          <p:nvPr/>
        </p:nvSpPr>
        <p:spPr>
          <a:xfrm>
            <a:off x="1336495" y="3142162"/>
            <a:ext cx="1522615" cy="369332"/>
          </a:xfrm>
          <a:prstGeom prst="rect">
            <a:avLst/>
          </a:prstGeom>
          <a:noFill/>
        </p:spPr>
        <p:txBody>
          <a:bodyPr wrap="square" rtlCol="0">
            <a:spAutoFit/>
          </a:bodyPr>
          <a:lstStyle/>
          <a:p>
            <a:r>
              <a:rPr lang="es-CO" dirty="0" smtClean="0"/>
              <a:t>ICONOS</a:t>
            </a:r>
            <a:endParaRPr lang="es-CO" dirty="0"/>
          </a:p>
        </p:txBody>
      </p:sp>
      <p:sp>
        <p:nvSpPr>
          <p:cNvPr id="10" name="CuadroTexto 9">
            <a:hlinkClick r:id="rId5" action="ppaction://hlinksldjump"/>
          </p:cNvPr>
          <p:cNvSpPr txBox="1"/>
          <p:nvPr/>
        </p:nvSpPr>
        <p:spPr>
          <a:xfrm>
            <a:off x="1255317" y="3926091"/>
            <a:ext cx="1603793" cy="369332"/>
          </a:xfrm>
          <a:prstGeom prst="rect">
            <a:avLst/>
          </a:prstGeom>
          <a:noFill/>
        </p:spPr>
        <p:txBody>
          <a:bodyPr wrap="square" rtlCol="0">
            <a:spAutoFit/>
          </a:bodyPr>
          <a:lstStyle/>
          <a:p>
            <a:r>
              <a:rPr lang="es-CO" dirty="0" smtClean="0"/>
              <a:t>VENTANAS</a:t>
            </a:r>
            <a:endParaRPr lang="es-CO" dirty="0"/>
          </a:p>
        </p:txBody>
      </p:sp>
      <p:pic>
        <p:nvPicPr>
          <p:cNvPr id="2050" name="Picture 2" descr="http://res2.windows.microsoft.com/resbox/es/windows%20vista/main/20e0c58d-cbdc-47d8-9b04-5cf180f02106_0.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66704" y="2039123"/>
            <a:ext cx="4993202" cy="4481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01798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4363964" y="546107"/>
            <a:ext cx="3618619" cy="923330"/>
          </a:xfrm>
          <a:prstGeom prst="rect">
            <a:avLst/>
          </a:prstGeom>
          <a:noFill/>
        </p:spPr>
        <p:txBody>
          <a:bodyPr wrap="none" lIns="91440" tIns="45720" rIns="91440" bIns="45720">
            <a:spAutoFit/>
          </a:bodyPr>
          <a:lstStyle/>
          <a:p>
            <a:pPr algn="ctr"/>
            <a:r>
              <a:rPr lang="es-ES" sz="54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ESCRITORIO</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12" name="CuadroTexto 11"/>
          <p:cNvSpPr txBox="1"/>
          <p:nvPr/>
        </p:nvSpPr>
        <p:spPr>
          <a:xfrm>
            <a:off x="5147256" y="2086376"/>
            <a:ext cx="7044744" cy="3693319"/>
          </a:xfrm>
          <a:prstGeom prst="rect">
            <a:avLst/>
          </a:prstGeom>
          <a:noFill/>
        </p:spPr>
        <p:txBody>
          <a:bodyPr wrap="square" rtlCol="0">
            <a:spAutoFit/>
          </a:bodyPr>
          <a:lstStyle/>
          <a:p>
            <a:r>
              <a:rPr lang="es-CO" dirty="0" smtClean="0"/>
              <a:t>El escritorio es el área de la pantalla principal que se ve después de encender el equipo e iniciar sesión en Windows. Al igual que la parte superior de un escritorio real, sirve de superficie de trabajo. Al abrir los programas o las carpetas, estos elementos aparecen en el escritorio. También puede colocar elementos en el escritorio, por ejemplo, archivos y carpetas, y organizarlos como desee.</a:t>
            </a:r>
          </a:p>
          <a:p>
            <a:endParaRPr lang="es-CO" dirty="0" smtClean="0"/>
          </a:p>
          <a:p>
            <a:r>
              <a:rPr lang="es-CO" dirty="0" smtClean="0"/>
              <a:t>El escritorio a veces se define de un modo más amplio para incluir la barra de tareas. La barra de tareas se encuentra en la parte inferior de la pantalla. Muestra qué programas están ejecutándose y permite cambiar de uno a otro. Además, incluye el botón Inicio Imagen del botón Inicio, el cual puede usar para obtener acceso a los programas, las carpetas y la configuración del equipo.</a:t>
            </a:r>
            <a:endParaRPr lang="es-CO" dirty="0"/>
          </a:p>
        </p:txBody>
      </p:sp>
      <p:pic>
        <p:nvPicPr>
          <p:cNvPr id="3088" name="Picture 16" descr="Imagen de iconos de escritori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000" y="2654769"/>
            <a:ext cx="4651836" cy="1827079"/>
          </a:xfrm>
          <a:prstGeom prst="rect">
            <a:avLst/>
          </a:prstGeom>
          <a:noFill/>
          <a:extLst>
            <a:ext uri="{909E8E84-426E-40DD-AFC4-6F175D3DCCD1}">
              <a14:hiddenFill xmlns:a14="http://schemas.microsoft.com/office/drawing/2010/main">
                <a:solidFill>
                  <a:srgbClr val="FFFFFF"/>
                </a:solidFill>
              </a14:hiddenFill>
            </a:ext>
          </a:extLst>
        </p:spPr>
      </p:pic>
      <p:sp>
        <p:nvSpPr>
          <p:cNvPr id="14" name="CuadroTexto 13"/>
          <p:cNvSpPr txBox="1"/>
          <p:nvPr/>
        </p:nvSpPr>
        <p:spPr>
          <a:xfrm>
            <a:off x="8886423" y="6181859"/>
            <a:ext cx="1162306" cy="369332"/>
          </a:xfrm>
          <a:prstGeom prst="rect">
            <a:avLst/>
          </a:prstGeom>
          <a:noFill/>
        </p:spPr>
        <p:txBody>
          <a:bodyPr wrap="none" rtlCol="0">
            <a:spAutoFit/>
          </a:bodyPr>
          <a:lstStyle/>
          <a:p>
            <a:r>
              <a:rPr lang="es-CO" dirty="0" smtClean="0">
                <a:hlinkClick r:id="rId3" action="ppaction://hlinksldjump"/>
              </a:rPr>
              <a:t>REGRESAR</a:t>
            </a:r>
            <a:endParaRPr lang="es-CO" dirty="0"/>
          </a:p>
        </p:txBody>
      </p:sp>
    </p:spTree>
    <p:extLst>
      <p:ext uri="{BB962C8B-B14F-4D97-AF65-F5344CB8AC3E}">
        <p14:creationId xmlns:p14="http://schemas.microsoft.com/office/powerpoint/2010/main" val="13225001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294156" y="365803"/>
            <a:ext cx="5448223" cy="923330"/>
          </a:xfrm>
          <a:prstGeom prst="rect">
            <a:avLst/>
          </a:prstGeom>
          <a:noFill/>
        </p:spPr>
        <p:txBody>
          <a:bodyPr wrap="non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BARRA DE TAREAS</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4098" name="Picture 2" descr="http://res1.windows.microsoft.com/resbox/es/windows%207/main/34bd41b2-0c89-4330-ad6d-dd6ea83cd9fd_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94617" y="1611105"/>
            <a:ext cx="5447762" cy="1808745"/>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p:cNvSpPr txBox="1"/>
          <p:nvPr/>
        </p:nvSpPr>
        <p:spPr>
          <a:xfrm>
            <a:off x="1725769" y="3876541"/>
            <a:ext cx="8567811" cy="2308324"/>
          </a:xfrm>
          <a:prstGeom prst="rect">
            <a:avLst/>
          </a:prstGeom>
          <a:noFill/>
        </p:spPr>
        <p:txBody>
          <a:bodyPr wrap="square" rtlCol="0">
            <a:spAutoFit/>
          </a:bodyPr>
          <a:lstStyle/>
          <a:p>
            <a:r>
              <a:rPr lang="es-CO" dirty="0"/>
              <a:t>a barra de tareas es una barra que se ubica normalmente en la parte inferior de la pantalla del escritorio que le permite a un usuario de computadora </a:t>
            </a:r>
            <a:r>
              <a:rPr lang="es-CO" u="sng" dirty="0"/>
              <a:t>acceder</a:t>
            </a:r>
            <a:r>
              <a:rPr lang="es-CO" dirty="0"/>
              <a:t> a cualquier programa abierto actualmente, inclusive si ese programa está minimizado</a:t>
            </a:r>
            <a:r>
              <a:rPr lang="es-CO" dirty="0" smtClean="0"/>
              <a:t>.</a:t>
            </a:r>
          </a:p>
          <a:p>
            <a:r>
              <a:rPr lang="es-CO" dirty="0"/>
              <a:t>La barra de tareas esta separada en cuatro secciones, el botón de inicio, el cual abre el menú de inicio, la barra de herramientas de lanzamiento rápido, que te permite iniciar nuevos programas, la sección media, que te permite acceder a programas abiertos por medio de los </a:t>
            </a:r>
            <a:r>
              <a:rPr lang="es-CO" u="sng" dirty="0"/>
              <a:t>botones</a:t>
            </a:r>
            <a:r>
              <a:rPr lang="es-CO" dirty="0"/>
              <a:t> de la barra de tareas y el área de notificación, que muestra la hora actual y puede brindar información relacionada a el estado de actividades.</a:t>
            </a:r>
          </a:p>
        </p:txBody>
      </p:sp>
      <p:sp>
        <p:nvSpPr>
          <p:cNvPr id="6" name="CuadroTexto 5">
            <a:hlinkClick r:id="rId3" action="ppaction://hlinksldjump"/>
          </p:cNvPr>
          <p:cNvSpPr txBox="1"/>
          <p:nvPr/>
        </p:nvSpPr>
        <p:spPr>
          <a:xfrm>
            <a:off x="9712427" y="6272224"/>
            <a:ext cx="1162306" cy="369332"/>
          </a:xfrm>
          <a:prstGeom prst="rect">
            <a:avLst/>
          </a:prstGeom>
          <a:noFill/>
        </p:spPr>
        <p:txBody>
          <a:bodyPr wrap="none" rtlCol="0">
            <a:spAutoFit/>
          </a:bodyPr>
          <a:lstStyle/>
          <a:p>
            <a:r>
              <a:rPr lang="es-CO" dirty="0" smtClean="0"/>
              <a:t>REGRESAR</a:t>
            </a:r>
            <a:endParaRPr lang="es-CO" dirty="0"/>
          </a:p>
        </p:txBody>
      </p:sp>
    </p:spTree>
    <p:extLst>
      <p:ext uri="{BB962C8B-B14F-4D97-AF65-F5344CB8AC3E}">
        <p14:creationId xmlns:p14="http://schemas.microsoft.com/office/powerpoint/2010/main" val="25620195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4754563" y="314287"/>
            <a:ext cx="2451056" cy="923330"/>
          </a:xfrm>
          <a:prstGeom prst="rect">
            <a:avLst/>
          </a:prstGeom>
          <a:noFill/>
        </p:spPr>
        <p:txBody>
          <a:bodyPr wrap="non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ICONOS</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5122" name="Picture 2" descr="https://encrypted-tbn3.gstatic.com/images?q=tbn:ANd9GcQv1ciCTcpelr6NYhoxEVmLL7CPYbIBpnrfI2Mg4TMq4vdY5wiaeFIEAiX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1637" y="1917340"/>
            <a:ext cx="2909597" cy="2293513"/>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s://encrypted-tbn0.gstatic.com/images?q=tbn:ANd9GcRbQsrEvzEaZ36oQiZsygwx5y24IqyJX7mCQ2xn4MSKkMrI81NkLlf_JHs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15211" y="1950878"/>
            <a:ext cx="2230013" cy="2286271"/>
          </a:xfrm>
          <a:prstGeom prst="rect">
            <a:avLst/>
          </a:prstGeom>
          <a:noFill/>
          <a:extLst>
            <a:ext uri="{909E8E84-426E-40DD-AFC4-6F175D3DCCD1}">
              <a14:hiddenFill xmlns:a14="http://schemas.microsoft.com/office/drawing/2010/main">
                <a:solidFill>
                  <a:srgbClr val="FFFFFF"/>
                </a:solidFill>
              </a14:hiddenFill>
            </a:ext>
          </a:extLst>
        </p:spPr>
      </p:pic>
      <p:sp>
        <p:nvSpPr>
          <p:cNvPr id="7" name="CuadroTexto 6"/>
          <p:cNvSpPr txBox="1"/>
          <p:nvPr/>
        </p:nvSpPr>
        <p:spPr>
          <a:xfrm>
            <a:off x="3631842" y="1225689"/>
            <a:ext cx="5022761" cy="4524315"/>
          </a:xfrm>
          <a:prstGeom prst="rect">
            <a:avLst/>
          </a:prstGeom>
          <a:noFill/>
        </p:spPr>
        <p:txBody>
          <a:bodyPr wrap="square" rtlCol="0">
            <a:spAutoFit/>
          </a:bodyPr>
          <a:lstStyle/>
          <a:p>
            <a:r>
              <a:rPr lang="es-CO" dirty="0"/>
              <a:t>s una imagen, cuadro o representación; es un signo que sustituye al objeto mediante su significación, representación o por analogía, como en la </a:t>
            </a:r>
            <a:r>
              <a:rPr lang="es-CO" dirty="0">
                <a:hlinkClick r:id="rId4" tooltip="Semiótica"/>
              </a:rPr>
              <a:t>semiótica</a:t>
            </a:r>
            <a:r>
              <a:rPr lang="es-CO" dirty="0"/>
              <a:t>.</a:t>
            </a:r>
            <a:r>
              <a:rPr lang="es-CO" baseline="30000" dirty="0">
                <a:hlinkClick r:id="rId5"/>
              </a:rPr>
              <a:t>2</a:t>
            </a:r>
            <a:endParaRPr lang="es-CO" dirty="0"/>
          </a:p>
          <a:p>
            <a:r>
              <a:rPr lang="es-CO" dirty="0"/>
              <a:t>En el campo de la </a:t>
            </a:r>
            <a:r>
              <a:rPr lang="es-CO" dirty="0">
                <a:hlinkClick r:id="rId6" tooltip="Informática"/>
              </a:rPr>
              <a:t>informática</a:t>
            </a:r>
            <a:r>
              <a:rPr lang="es-CO" dirty="0"/>
              <a:t>, un icono es un pequeño gráfico en pantalla que identifica y representa a algún objeto (</a:t>
            </a:r>
            <a:r>
              <a:rPr lang="es-CO" dirty="0">
                <a:hlinkClick r:id="rId7" tooltip="Programa (informática)"/>
              </a:rPr>
              <a:t>programa</a:t>
            </a:r>
            <a:r>
              <a:rPr lang="es-CO" dirty="0"/>
              <a:t>, </a:t>
            </a:r>
            <a:r>
              <a:rPr lang="es-CO" dirty="0">
                <a:hlinkClick r:id="rId8" tooltip="Comando (informática)"/>
              </a:rPr>
              <a:t>comando</a:t>
            </a:r>
            <a:r>
              <a:rPr lang="es-CO" dirty="0"/>
              <a:t>, </a:t>
            </a:r>
            <a:r>
              <a:rPr lang="es-CO" dirty="0">
                <a:hlinkClick r:id="rId9" tooltip="Documento (informática)"/>
              </a:rPr>
              <a:t>documento</a:t>
            </a:r>
            <a:r>
              <a:rPr lang="es-CO" dirty="0"/>
              <a:t> </a:t>
            </a:r>
            <a:r>
              <a:rPr lang="es-CO" dirty="0" err="1"/>
              <a:t>o</a:t>
            </a:r>
            <a:r>
              <a:rPr lang="es-CO" dirty="0" err="1">
                <a:hlinkClick r:id="rId10" tooltip="Archivo (informática)"/>
              </a:rPr>
              <a:t>archivo</a:t>
            </a:r>
            <a:r>
              <a:rPr lang="es-CO" dirty="0"/>
              <a:t>), usualmente con algún simbolismo gráfico para establecer una asociación. Por extensión, el término </a:t>
            </a:r>
            <a:r>
              <a:rPr lang="es-CO" i="1" dirty="0"/>
              <a:t>icono</a:t>
            </a:r>
            <a:r>
              <a:rPr lang="es-CO" dirty="0"/>
              <a:t> también es utilizado en la cultura popular, con el sentido general de </a:t>
            </a:r>
            <a:r>
              <a:rPr lang="es-CO" dirty="0">
                <a:hlinkClick r:id="rId11" tooltip="Símbolo"/>
              </a:rPr>
              <a:t>símbolo</a:t>
            </a:r>
            <a:r>
              <a:rPr lang="es-CO" dirty="0"/>
              <a:t>; por ejemplo, un nombre, cara, cuadro e inclusive una persona que es reconocida por tener una significación, representar o encarnar ciertas cualidades</a:t>
            </a:r>
            <a:r>
              <a:rPr lang="es-CO" dirty="0" smtClean="0"/>
              <a:t>.</a:t>
            </a:r>
            <a:endParaRPr lang="es-CO" dirty="0"/>
          </a:p>
        </p:txBody>
      </p:sp>
      <p:sp>
        <p:nvSpPr>
          <p:cNvPr id="8" name="CuadroTexto 7">
            <a:hlinkClick r:id="rId12" action="ppaction://hlinksldjump"/>
          </p:cNvPr>
          <p:cNvSpPr txBox="1"/>
          <p:nvPr/>
        </p:nvSpPr>
        <p:spPr>
          <a:xfrm>
            <a:off x="10393251" y="6040192"/>
            <a:ext cx="1162306" cy="369332"/>
          </a:xfrm>
          <a:prstGeom prst="rect">
            <a:avLst/>
          </a:prstGeom>
          <a:noFill/>
        </p:spPr>
        <p:txBody>
          <a:bodyPr wrap="none" rtlCol="0">
            <a:spAutoFit/>
          </a:bodyPr>
          <a:lstStyle/>
          <a:p>
            <a:r>
              <a:rPr lang="es-CO" dirty="0" smtClean="0"/>
              <a:t>REGRESAR</a:t>
            </a:r>
            <a:endParaRPr lang="es-CO" dirty="0"/>
          </a:p>
        </p:txBody>
      </p:sp>
    </p:spTree>
    <p:extLst>
      <p:ext uri="{BB962C8B-B14F-4D97-AF65-F5344CB8AC3E}">
        <p14:creationId xmlns:p14="http://schemas.microsoft.com/office/powerpoint/2010/main" val="32435524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rot="16200000">
            <a:off x="-1458803" y="2994969"/>
            <a:ext cx="5167116" cy="923330"/>
          </a:xfrm>
          <a:prstGeom prst="rect">
            <a:avLst/>
          </a:prstGeom>
          <a:noFill/>
        </p:spPr>
        <p:txBody>
          <a:bodyPr wrap="squar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VENTANA</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6150" name="Picture 6" descr="http://www.jegsworks.com/lessons-sp/win/basics/windows-example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14445" y="1977061"/>
            <a:ext cx="4275205" cy="2959145"/>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p:cNvSpPr txBox="1"/>
          <p:nvPr/>
        </p:nvSpPr>
        <p:spPr>
          <a:xfrm>
            <a:off x="1794769" y="1748840"/>
            <a:ext cx="5919676" cy="3693319"/>
          </a:xfrm>
          <a:prstGeom prst="rect">
            <a:avLst/>
          </a:prstGeom>
          <a:noFill/>
        </p:spPr>
        <p:txBody>
          <a:bodyPr wrap="square" rtlCol="0">
            <a:spAutoFit/>
          </a:bodyPr>
          <a:lstStyle/>
          <a:p>
            <a:r>
              <a:rPr lang="es-CO" dirty="0"/>
              <a:t>E</a:t>
            </a:r>
            <a:r>
              <a:rPr lang="es-CO" dirty="0" smtClean="0"/>
              <a:t>s </a:t>
            </a:r>
            <a:r>
              <a:rPr lang="es-CO" dirty="0"/>
              <a:t>un área visual, normalmente de forma rectangular, que contiene algún tipo de </a:t>
            </a:r>
            <a:r>
              <a:rPr lang="es-CO" dirty="0">
                <a:hlinkClick r:id="rId3" tooltip="Interfaz de usuario"/>
              </a:rPr>
              <a:t>interfaz de usuario</a:t>
            </a:r>
            <a:r>
              <a:rPr lang="es-CO" dirty="0"/>
              <a:t>, mostrando la salida y permitiendo la entrada de datos para uno de varios procesos que se ejecutan simultáneamente. Las ventanas se asocian a interfaces gráficas, donde pueden ser manipuladas con un </a:t>
            </a:r>
            <a:r>
              <a:rPr lang="es-CO" dirty="0">
                <a:hlinkClick r:id="rId4" tooltip="Puntero"/>
              </a:rPr>
              <a:t>puntero</a:t>
            </a:r>
            <a:r>
              <a:rPr lang="es-CO" dirty="0"/>
              <a:t>. La idea fue desarrollada en el </a:t>
            </a:r>
            <a:r>
              <a:rPr lang="es-CO" dirty="0">
                <a:hlinkClick r:id="rId5" tooltip="Xerox PARC"/>
              </a:rPr>
              <a:t>Xerox PARC</a:t>
            </a:r>
            <a:r>
              <a:rPr lang="es-CO" dirty="0"/>
              <a:t>.</a:t>
            </a:r>
          </a:p>
          <a:p>
            <a:r>
              <a:rPr lang="es-CO" dirty="0"/>
              <a:t>Una </a:t>
            </a:r>
            <a:r>
              <a:rPr lang="es-CO" dirty="0">
                <a:hlinkClick r:id="rId6" tooltip="Interfaz gráfica de usuario"/>
              </a:rPr>
              <a:t>interfaz gráfica de usuario</a:t>
            </a:r>
            <a:r>
              <a:rPr lang="es-CO" dirty="0"/>
              <a:t> (GUI) usa la ventana como una de sus metáforas principales. Las ventanas se representan casi siempre como objetos bidimensionales colocados en un </a:t>
            </a:r>
            <a:r>
              <a:rPr lang="es-CO" dirty="0">
                <a:hlinkClick r:id="rId7" tooltip="Entorno de escritorio"/>
              </a:rPr>
              <a:t>escritorio</a:t>
            </a:r>
            <a:r>
              <a:rPr lang="es-CO" dirty="0"/>
              <a:t>. La mayoría de las ventanas pueden ser redimensionadas, movidas, ocultadas, restauradas, y cerradas a voluntad. Cuando dos se superponen, una está encima de la otra, con la parte tapada de la ventana de abajo no visible. </a:t>
            </a:r>
          </a:p>
        </p:txBody>
      </p:sp>
      <p:sp>
        <p:nvSpPr>
          <p:cNvPr id="6" name="CuadroTexto 5">
            <a:hlinkClick r:id="rId8" action="ppaction://hlinksldjump"/>
          </p:cNvPr>
          <p:cNvSpPr txBox="1"/>
          <p:nvPr/>
        </p:nvSpPr>
        <p:spPr>
          <a:xfrm>
            <a:off x="9182637" y="5859887"/>
            <a:ext cx="1162306" cy="369332"/>
          </a:xfrm>
          <a:prstGeom prst="rect">
            <a:avLst/>
          </a:prstGeom>
          <a:noFill/>
        </p:spPr>
        <p:txBody>
          <a:bodyPr wrap="none" rtlCol="0">
            <a:spAutoFit/>
          </a:bodyPr>
          <a:lstStyle/>
          <a:p>
            <a:r>
              <a:rPr lang="es-CO" dirty="0" smtClean="0"/>
              <a:t>REGRESAR</a:t>
            </a:r>
            <a:endParaRPr lang="es-CO" dirty="0"/>
          </a:p>
        </p:txBody>
      </p:sp>
    </p:spTree>
    <p:extLst>
      <p:ext uri="{BB962C8B-B14F-4D97-AF65-F5344CB8AC3E}">
        <p14:creationId xmlns:p14="http://schemas.microsoft.com/office/powerpoint/2010/main" val="2451693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95458" y="3232598"/>
            <a:ext cx="10728101" cy="2031325"/>
          </a:xfrm>
          <a:prstGeom prst="rect">
            <a:avLst/>
          </a:prstGeom>
          <a:noFill/>
        </p:spPr>
        <p:txBody>
          <a:bodyPr wrap="square" rtlCol="0">
            <a:spAutoFit/>
          </a:bodyPr>
          <a:lstStyle/>
          <a:p>
            <a:r>
              <a:rPr lang="es-CO" dirty="0" smtClean="0"/>
              <a:t>WINDOWS 8: Extraído de:  </a:t>
            </a:r>
            <a:r>
              <a:rPr lang="es-CO" dirty="0" smtClean="0">
                <a:hlinkClick r:id="rId2"/>
              </a:rPr>
              <a:t>http://es.wikipedia.org/wiki/Windows_8</a:t>
            </a:r>
            <a:endParaRPr lang="es-CO" dirty="0" smtClean="0"/>
          </a:p>
          <a:p>
            <a:r>
              <a:rPr lang="es-CO" dirty="0" smtClean="0"/>
              <a:t>PARTES FUNDAMENTALES: </a:t>
            </a:r>
            <a:r>
              <a:rPr lang="es-CO" dirty="0" smtClean="0">
                <a:hlinkClick r:id="rId3"/>
              </a:rPr>
              <a:t>http://windows.microsoft.com/es-ar/windows/taskbar-overview#1TC=windows-7</a:t>
            </a:r>
            <a:endParaRPr lang="es-CO" dirty="0" smtClean="0"/>
          </a:p>
          <a:p>
            <a:r>
              <a:rPr lang="es-CO" dirty="0" smtClean="0"/>
              <a:t>EL ESCRITORIO: Extraído de: </a:t>
            </a:r>
            <a:r>
              <a:rPr lang="es-CO" dirty="0" smtClean="0">
                <a:hlinkClick r:id="rId4"/>
              </a:rPr>
              <a:t>http://windows.microsoft.com/es-co/windows/desktop-overview#1TC=windows-7</a:t>
            </a:r>
            <a:endParaRPr lang="es-CO" dirty="0" smtClean="0"/>
          </a:p>
          <a:p>
            <a:r>
              <a:rPr lang="es-CO" dirty="0" smtClean="0"/>
              <a:t>BARRA DE TAREAS: Extraído de: </a:t>
            </a:r>
            <a:r>
              <a:rPr lang="es-CO" dirty="0" smtClean="0">
                <a:hlinkClick r:id="rId5"/>
              </a:rPr>
              <a:t>http://www.ehowenespanol.com/definicion-barra-tareas-hechos_77257/</a:t>
            </a:r>
            <a:endParaRPr lang="es-CO" dirty="0" smtClean="0"/>
          </a:p>
          <a:p>
            <a:r>
              <a:rPr lang="es-CO" dirty="0" smtClean="0"/>
              <a:t>EL ICONO: Extraído de: </a:t>
            </a:r>
            <a:r>
              <a:rPr lang="es-CO" dirty="0" smtClean="0">
                <a:hlinkClick r:id="rId6"/>
              </a:rPr>
              <a:t>http://es.wikipedia.org/wiki/Icono</a:t>
            </a:r>
            <a:endParaRPr lang="es-CO" dirty="0" smtClean="0"/>
          </a:p>
          <a:p>
            <a:r>
              <a:rPr lang="es-CO" dirty="0" smtClean="0"/>
              <a:t>VENTANA: Extraído de: http://es.wikipedia.org/wiki/Ventana_(inform%C3%A1tica)</a:t>
            </a:r>
          </a:p>
          <a:p>
            <a:endParaRPr lang="es-CO" dirty="0" smtClean="0"/>
          </a:p>
        </p:txBody>
      </p:sp>
      <p:sp>
        <p:nvSpPr>
          <p:cNvPr id="6" name="Rectángulo 5"/>
          <p:cNvSpPr/>
          <p:nvPr/>
        </p:nvSpPr>
        <p:spPr>
          <a:xfrm>
            <a:off x="3513891" y="1293081"/>
            <a:ext cx="4262706" cy="923330"/>
          </a:xfrm>
          <a:prstGeom prst="rect">
            <a:avLst/>
          </a:prstGeom>
          <a:noFill/>
        </p:spPr>
        <p:txBody>
          <a:bodyPr wrap="non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BIBLIOGRAFÍA</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11659360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538998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298</Words>
  <Application>Microsoft Office PowerPoint</Application>
  <PresentationFormat>Panorámica</PresentationFormat>
  <Paragraphs>31</Paragraphs>
  <Slides>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Arial</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01054-09</dc:creator>
  <cp:lastModifiedBy>01054-09</cp:lastModifiedBy>
  <cp:revision>15</cp:revision>
  <dcterms:created xsi:type="dcterms:W3CDTF">2014-03-26T23:14:06Z</dcterms:created>
  <dcterms:modified xsi:type="dcterms:W3CDTF">2014-03-28T23:11:41Z</dcterms:modified>
</cp:coreProperties>
</file>